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21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424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19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151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9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060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625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077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84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81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2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64FF-CE27-4E9A-8FD4-AB8750394323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8C2A-36B2-4B49-B0F7-3FFF3E9D7A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72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4699"/>
            <a:ext cx="12192000" cy="510003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Uterine displacement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presented by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5400" b="1" dirty="0" err="1" smtClean="0">
                <a:solidFill>
                  <a:srgbClr val="FF0000"/>
                </a:solidFill>
              </a:rPr>
              <a:t>Dr.Methal</a:t>
            </a:r>
            <a:r>
              <a:rPr lang="en-US" sz="5400" b="1" dirty="0" smtClean="0">
                <a:solidFill>
                  <a:srgbClr val="FF0000"/>
                </a:solidFill>
              </a:rPr>
              <a:t> A. </a:t>
            </a:r>
            <a:r>
              <a:rPr lang="en-US" sz="5400" b="1" dirty="0" err="1" smtClean="0">
                <a:solidFill>
                  <a:srgbClr val="FF0000"/>
                </a:solidFill>
              </a:rPr>
              <a:t>Alrubaie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Assistant professor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Department of Obstetric &amp; Gynecology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9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356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3. Laparoscopic </a:t>
            </a:r>
            <a:r>
              <a:rPr lang="en-US" sz="3600" b="1" dirty="0" err="1" smtClean="0">
                <a:solidFill>
                  <a:schemeClr val="tx1"/>
                </a:solidFill>
              </a:rPr>
              <a:t>ventro</a:t>
            </a:r>
            <a:r>
              <a:rPr lang="en-US" sz="3600" b="1" dirty="0" smtClean="0">
                <a:solidFill>
                  <a:schemeClr val="tx1"/>
                </a:solidFill>
              </a:rPr>
              <a:t>-suspension.                                                                 4. Shortening of utero-sacral ligaments.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Retroverted gravid uterus:-                                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It affect 15% of pregnancies. The prognosis can be:-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* Spontaneous correction:- </a:t>
            </a:r>
            <a:r>
              <a:rPr lang="en-US" sz="3200" dirty="0" smtClean="0">
                <a:solidFill>
                  <a:schemeClr val="tx1"/>
                </a:solidFill>
              </a:rPr>
              <a:t>It occur by tenth week of gestation in nearly almost pregnancies.                                          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* Sacculation of uterus</a:t>
            </a:r>
            <a:r>
              <a:rPr lang="en-US" sz="3200" b="1" dirty="0" smtClean="0">
                <a:solidFill>
                  <a:schemeClr val="tx1"/>
                </a:solidFill>
              </a:rPr>
              <a:t>:- </a:t>
            </a:r>
            <a:r>
              <a:rPr lang="en-US" sz="3200" dirty="0" smtClean="0">
                <a:solidFill>
                  <a:schemeClr val="tx1"/>
                </a:solidFill>
              </a:rPr>
              <a:t>If the fundus remain beneath the sacral promontory so the pregnancy continue by growing of anterior uterine wall producing a saccule or diverticulum, if this not recognized the body of uterus remain in pelvis act as tumor obstruct the delivery &amp; safe treatment is C/S.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* Impaction of uterus (incarcerated uterus):-                         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The fundus of uterus fail to clear above the sacral promontory &amp; the whole uterus remain in pelvis by (12-14weeks).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5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546"/>
            <a:ext cx="12192000" cy="670345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uterus push the fundus of bladder forward &amp; the base backward so acute retention of urine arise due to interference with internal urethral opening posteriorly.                                                                                       On examination there is soft abdominal mass which is full bladder &amp; mistaken with uterus. By pelvic examination it is difficult to feel cervix because it is drawn high up in anterior vaginal wall.                            Differential diagnosis include:-                                                                                   1. Other causes of acute retention of urine.                                                              2. Other causes of tumor in P.O.D. as hematocele.                             Treatment:-                                                                                                                          * Slow drainage of bladder while the patient is kept prone in exaggerated Sims position.                                                                                               *If no spontaneous correction occur after drainage so insert large pessary.                                                                                                                                  * if no response so surgical treatment is indicated.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5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84" y="450761"/>
            <a:ext cx="10515600" cy="50613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9600" b="1" i="1" dirty="0" smtClean="0">
                <a:solidFill>
                  <a:srgbClr val="FF0000"/>
                </a:solidFill>
              </a:rPr>
              <a:t>Thank you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Objectives</a:t>
            </a:r>
            <a:endParaRPr lang="ar-IQ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825624"/>
            <a:ext cx="12101848" cy="50323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*To define what is uterine displacement &amp; how it is classified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*To discuss in details backward displacement.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 Explain the etiology behind backward displacement &amp; what is the differential diagnosis. </a:t>
            </a:r>
            <a:endParaRPr lang="ar-IQ" sz="3600" dirty="0">
              <a:solidFill>
                <a:srgbClr val="FF0000"/>
              </a:solidFill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*Discuss the methods of diagnosis &amp; treatment.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* Identify the prognosis of </a:t>
            </a:r>
            <a:r>
              <a:rPr lang="en-US" sz="3600" dirty="0" err="1" smtClean="0">
                <a:solidFill>
                  <a:srgbClr val="FF0000"/>
                </a:solidFill>
              </a:rPr>
              <a:t>retroverted</a:t>
            </a:r>
            <a:r>
              <a:rPr lang="en-US" sz="3600" dirty="0" smtClean="0">
                <a:solidFill>
                  <a:srgbClr val="FF0000"/>
                </a:solidFill>
              </a:rPr>
              <a:t> uterus during pregnancy.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Position of uterus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224"/>
            <a:ext cx="12192000" cy="52867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3200" dirty="0" smtClean="0"/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*Normal position of uterus is </a:t>
            </a:r>
            <a:r>
              <a:rPr lang="en-US" sz="3200" b="1" dirty="0" smtClean="0">
                <a:solidFill>
                  <a:schemeClr val="tx1"/>
                </a:solidFill>
              </a:rPr>
              <a:t>anteverted anteflexed </a:t>
            </a:r>
            <a:r>
              <a:rPr lang="en-US" sz="3200" b="1" dirty="0" smtClean="0">
                <a:solidFill>
                  <a:srgbClr val="FF0000"/>
                </a:solidFill>
              </a:rPr>
              <a:t>(i.e. the body of uterus is directed forward &amp; the cervix backward).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* </a:t>
            </a:r>
            <a:r>
              <a:rPr lang="en-US" sz="3200" dirty="0" smtClean="0">
                <a:solidFill>
                  <a:schemeClr val="tx1"/>
                </a:solidFill>
              </a:rPr>
              <a:t>The supra-vaginal portion of cervix is relatively fixed point.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* So uterine displacement mean rotation of body of uterus around this fixed point.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* uterus has limited range of movements.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* Factors affect the position of uterus are:-                                                   1. Full bladder.                                                                                                            2. Raised intra-abdominal pressure as by cough, bear down.                    3. Altered posture; the uterus lie lower in standing &amp; lowest in squatting position.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8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Backward displacement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5162"/>
            <a:ext cx="12192000" cy="54928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Retroversion:- </a:t>
            </a:r>
            <a:r>
              <a:rPr lang="en-US" sz="3200" dirty="0" smtClean="0">
                <a:solidFill>
                  <a:schemeClr val="tx1"/>
                </a:solidFill>
              </a:rPr>
              <a:t>The long axis of cervix is directed upward backward in relation to long axis of the trunk.           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Retro flexion:- </a:t>
            </a:r>
            <a:r>
              <a:rPr lang="en-US" sz="3200" dirty="0" smtClean="0">
                <a:solidFill>
                  <a:schemeClr val="tx1"/>
                </a:solidFill>
              </a:rPr>
              <a:t>The long axis of the body of uterus is bend backward on the long axis of the cervix.                                                                          Usually retroversion retro flexion occur together.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Frequency:- </a:t>
            </a:r>
            <a:r>
              <a:rPr lang="en-US" sz="3200" dirty="0" smtClean="0">
                <a:solidFill>
                  <a:schemeClr val="tx1"/>
                </a:solidFill>
              </a:rPr>
              <a:t>It affect 15% of women.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Etiology:-    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chemeClr val="tx1"/>
                </a:solidFill>
              </a:rPr>
              <a:t>1. congenital:- </a:t>
            </a:r>
            <a:r>
              <a:rPr lang="en-US" sz="3200" dirty="0" smtClean="0">
                <a:solidFill>
                  <a:schemeClr val="tx1"/>
                </a:solidFill>
              </a:rPr>
              <a:t>This type occur in </a:t>
            </a:r>
            <a:r>
              <a:rPr lang="en-US" sz="3200" dirty="0" smtClean="0">
                <a:solidFill>
                  <a:schemeClr val="tx1"/>
                </a:solidFill>
              </a:rPr>
              <a:t>nulliparous, </a:t>
            </a:r>
            <a:r>
              <a:rPr lang="en-US" sz="3200" dirty="0" smtClean="0">
                <a:solidFill>
                  <a:schemeClr val="tx1"/>
                </a:solidFill>
              </a:rPr>
              <a:t>there is mobile </a:t>
            </a:r>
            <a:r>
              <a:rPr lang="en-US" sz="3200" dirty="0" err="1" smtClean="0">
                <a:solidFill>
                  <a:schemeClr val="tx1"/>
                </a:solidFill>
              </a:rPr>
              <a:t>retroverted</a:t>
            </a:r>
            <a:r>
              <a:rPr lang="en-US" sz="3200" dirty="0" smtClean="0">
                <a:solidFill>
                  <a:schemeClr val="tx1"/>
                </a:solidFill>
              </a:rPr>
              <a:t> uterus with shallow anterior vaginal fornix ,the cervix is continuous with anterior vaginal wall &amp; the vagina appear shorter than average.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4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667"/>
            <a:ext cx="12192000" cy="671633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2. Prolapse:-  </a:t>
            </a:r>
            <a:r>
              <a:rPr lang="en-US" sz="3200" dirty="0" smtClean="0">
                <a:solidFill>
                  <a:schemeClr val="tx1"/>
                </a:solidFill>
              </a:rPr>
              <a:t>As the uterus is prolapsed it pull the vagina with it so it is slightly </a:t>
            </a:r>
            <a:r>
              <a:rPr lang="en-US" sz="3200" dirty="0" err="1" smtClean="0">
                <a:solidFill>
                  <a:schemeClr val="tx1"/>
                </a:solidFill>
              </a:rPr>
              <a:t>retroverted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3. Endometriosis:- </a:t>
            </a:r>
            <a:r>
              <a:rPr lang="en-US" sz="3200" dirty="0" smtClean="0">
                <a:solidFill>
                  <a:schemeClr val="tx1"/>
                </a:solidFill>
              </a:rPr>
              <a:t>It caused fixed type of retroversion if it affect utero-sacral ligament &amp; P.O.D.                                                                         </a:t>
            </a:r>
            <a:r>
              <a:rPr lang="en-US" sz="3600" b="1" dirty="0" smtClean="0">
                <a:solidFill>
                  <a:schemeClr val="tx1"/>
                </a:solidFill>
              </a:rPr>
              <a:t>4. Tumors &amp; adhesions:- </a:t>
            </a:r>
            <a:r>
              <a:rPr lang="en-US" sz="3200" dirty="0" smtClean="0">
                <a:solidFill>
                  <a:schemeClr val="tx1"/>
                </a:solidFill>
              </a:rPr>
              <a:t>Tumor in front of uterus push uterus backward or adhesions behind the uterus pull it backward.                                                                                                         </a:t>
            </a:r>
            <a:r>
              <a:rPr lang="en-US" sz="3600" b="1" dirty="0" smtClean="0">
                <a:solidFill>
                  <a:schemeClr val="tx1"/>
                </a:solidFill>
              </a:rPr>
              <a:t>5. Puerperal:- </a:t>
            </a:r>
            <a:r>
              <a:rPr lang="en-US" sz="3200" dirty="0" smtClean="0">
                <a:solidFill>
                  <a:schemeClr val="tx1"/>
                </a:solidFill>
              </a:rPr>
              <a:t>After delivery the uterus involute while the controlling ligaments remain slacking &amp; sub involute so the uterus directed backward , it last for (3-6 weeks) &amp; then corrected to ante version ant flexion. If remain </a:t>
            </a:r>
            <a:r>
              <a:rPr lang="en-US" sz="3200" dirty="0" err="1" smtClean="0">
                <a:solidFill>
                  <a:schemeClr val="tx1"/>
                </a:solidFill>
              </a:rPr>
              <a:t>retroverted</a:t>
            </a:r>
            <a:r>
              <a:rPr lang="en-US" sz="3200" dirty="0" smtClean="0">
                <a:solidFill>
                  <a:schemeClr val="tx1"/>
                </a:solidFill>
              </a:rPr>
              <a:t> retroflexed it mean the original position of uterus is </a:t>
            </a:r>
            <a:r>
              <a:rPr lang="en-US" sz="3200" dirty="0" err="1" smtClean="0">
                <a:solidFill>
                  <a:schemeClr val="tx1"/>
                </a:solidFill>
              </a:rPr>
              <a:t>retroverted</a:t>
            </a:r>
            <a:r>
              <a:rPr lang="en-US" sz="3200" dirty="0" smtClean="0">
                <a:solidFill>
                  <a:schemeClr val="tx1"/>
                </a:solidFill>
              </a:rPr>
              <a:t>. It is usually mobile type.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Clinical features: </a:t>
            </a:r>
            <a:r>
              <a:rPr lang="en-US" sz="3200" b="1" dirty="0" smtClean="0">
                <a:solidFill>
                  <a:srgbClr val="FF0000"/>
                </a:solidFill>
              </a:rPr>
              <a:t>- </a:t>
            </a:r>
            <a:r>
              <a:rPr lang="en-US" sz="3200" b="1" dirty="0" smtClean="0">
                <a:solidFill>
                  <a:schemeClr val="tx1"/>
                </a:solidFill>
              </a:rPr>
              <a:t>A. Symptoms:-                                               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In mobile type it is symptomless &amp; the only risk is the perforation of uterus if not diagnosed during D&amp; C.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3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In fixed type there is:- * Spasmodic dysmenorrhea.                                    * Lower backache &amp; pelvic pain.                                                                                 * Deep dyspareunia:- due to direct pressure on uterus during coitus so it is position dependent &amp; pain can be reduced by change the position during intercourse.                                                                                         *Pelvic congestion syndrome:- this in arise due to broad ligament torsion by retroversion so it cause inference with venous &amp; lymphatic drainage &amp; leave pelvic organs edematous &amp; congested. It is presented with congestive dysmenorrhea, deep dyspareunia, menorrhagia, premenstrual pelvic pain &amp; leucorrhea.                                                                     * Infertility:- the cervix is directed a away from seminal pool &amp; ejaculation directly into external </a:t>
            </a:r>
            <a:r>
              <a:rPr lang="en-US" sz="3200" dirty="0" err="1" smtClean="0">
                <a:solidFill>
                  <a:schemeClr val="tx1"/>
                </a:solidFill>
              </a:rPr>
              <a:t>os</a:t>
            </a:r>
            <a:r>
              <a:rPr lang="en-US" sz="3200" dirty="0" smtClean="0">
                <a:solidFill>
                  <a:schemeClr val="tx1"/>
                </a:solidFill>
              </a:rPr>
              <a:t> of cervix is less likely in addition that cervix is closed by anterior vagina.                                                                     * Recurrent abortion.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0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B. Signs:-                                                 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3200" dirty="0" smtClean="0">
                <a:solidFill>
                  <a:schemeClr val="tx1"/>
                </a:solidFill>
              </a:rPr>
              <a:t>By pelvic examination ;the cervix is directed upward &amp; the external </a:t>
            </a:r>
            <a:r>
              <a:rPr lang="en-US" sz="3200" dirty="0" err="1" smtClean="0">
                <a:solidFill>
                  <a:schemeClr val="tx1"/>
                </a:solidFill>
              </a:rPr>
              <a:t>os</a:t>
            </a:r>
            <a:r>
              <a:rPr lang="en-US" sz="3200" dirty="0" smtClean="0">
                <a:solidFill>
                  <a:schemeClr val="tx1"/>
                </a:solidFill>
              </a:rPr>
              <a:t> is unusually visible easily.                                                                                             * The body of uterus is felt in P.O.D.                                                                           * Tenderness is a striking feature during pelvic examination. </a:t>
            </a:r>
            <a:endParaRPr lang="ar-IQ" sz="3200" dirty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Differential diagnosis:-                                                                                       </a:t>
            </a:r>
            <a:r>
              <a:rPr lang="en-US" sz="3200" dirty="0" smtClean="0">
                <a:solidFill>
                  <a:schemeClr val="tx1"/>
                </a:solidFill>
              </a:rPr>
              <a:t>* Tubal &amp; ovarian tumor prolapsed into P.O.D.                                                          * Mass in large bowel.                                                                                      * Endometriosis in P.O.D.                                                                                              * Hematoma or abscess in P.O.D.                                                                                  * Uterine </a:t>
            </a:r>
            <a:r>
              <a:rPr lang="en-US" sz="3200" dirty="0" err="1" smtClean="0">
                <a:solidFill>
                  <a:schemeClr val="tx1"/>
                </a:solidFill>
              </a:rPr>
              <a:t>myoma</a:t>
            </a:r>
            <a:r>
              <a:rPr lang="en-US" sz="3200" dirty="0" smtClean="0">
                <a:solidFill>
                  <a:schemeClr val="tx1"/>
                </a:solidFill>
              </a:rPr>
              <a:t> in posterior wall of uterus.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Prevention:- </a:t>
            </a:r>
            <a:r>
              <a:rPr lang="en-US" sz="3200" dirty="0" smtClean="0">
                <a:solidFill>
                  <a:schemeClr val="tx1"/>
                </a:solidFill>
              </a:rPr>
              <a:t>*Regular emptying of bladder to avoid over distension.   * Early mobilization.                                                                                           * Pelvic floor exercise.                                                                        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8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* </a:t>
            </a:r>
            <a:r>
              <a:rPr lang="en-US" sz="3200" dirty="0" smtClean="0">
                <a:solidFill>
                  <a:schemeClr val="tx1"/>
                </a:solidFill>
              </a:rPr>
              <a:t>Encourage the patient to lie with face downward for half –one hour once or twice daily to induce ante version. The important time is (10-28 days) after labor since before that the uterus is large so promontory of sacrum prevent correction this is applied for puerperal retroversion.      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Treatment:-                                                              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1. Mobile type:- </a:t>
            </a:r>
            <a:r>
              <a:rPr lang="en-US" sz="3200" dirty="0" smtClean="0">
                <a:solidFill>
                  <a:schemeClr val="tx1"/>
                </a:solidFill>
              </a:rPr>
              <a:t>No treatment is required since it is symptomless &amp; just reassure the patient that it is normal.    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2. Fixed type:- </a:t>
            </a:r>
            <a:r>
              <a:rPr lang="en-US" sz="3200" dirty="0" smtClean="0">
                <a:solidFill>
                  <a:schemeClr val="tx1"/>
                </a:solidFill>
              </a:rPr>
              <a:t>The treatment is directed primarily to the disease that cause retroversion. Methods of treatment are:-                                              </a:t>
            </a:r>
            <a:r>
              <a:rPr lang="en-US" sz="3200" b="1" i="1" dirty="0" smtClean="0">
                <a:solidFill>
                  <a:schemeClr val="tx1"/>
                </a:solidFill>
              </a:rPr>
              <a:t>A. Manual replacement:- </a:t>
            </a:r>
            <a:r>
              <a:rPr lang="en-US" sz="3200" dirty="0" smtClean="0">
                <a:solidFill>
                  <a:schemeClr val="tx1"/>
                </a:solidFill>
              </a:rPr>
              <a:t>By move the cervix backward so the fundus will rotate forward &amp; can caught by abdominal hand to keep it in its original position.                                                                                                             </a:t>
            </a:r>
            <a:r>
              <a:rPr lang="en-US" sz="3200" b="1" i="1" dirty="0" smtClean="0">
                <a:solidFill>
                  <a:schemeClr val="tx1"/>
                </a:solidFill>
              </a:rPr>
              <a:t>B. Pessary use:- </a:t>
            </a:r>
            <a:r>
              <a:rPr lang="en-US" sz="3200" dirty="0" smtClean="0">
                <a:solidFill>
                  <a:schemeClr val="tx1"/>
                </a:solidFill>
              </a:rPr>
              <a:t>this type of treatment will correct retroversion temporarily &amp; not cure the retroversion. </a:t>
            </a:r>
            <a:r>
              <a:rPr lang="en-US" sz="3200" b="1" dirty="0" smtClean="0">
                <a:solidFill>
                  <a:schemeClr val="tx1"/>
                </a:solidFill>
              </a:rPr>
              <a:t>Hodge pessary </a:t>
            </a:r>
            <a:r>
              <a:rPr lang="en-US" sz="3200" dirty="0" smtClean="0">
                <a:solidFill>
                  <a:schemeClr val="tx1"/>
                </a:solidFill>
              </a:rPr>
              <a:t>is the most efficient; it add pressure on posterior vaginal fornix &amp; uterosacral ligament so pull the cervix backward. It is indicated in:-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* As therapeutic test:- </a:t>
            </a:r>
            <a:r>
              <a:rPr lang="en-US" sz="3200" dirty="0" smtClean="0">
                <a:solidFill>
                  <a:schemeClr val="tx1"/>
                </a:solidFill>
              </a:rPr>
              <a:t>If there is doubt that symptoms are caused by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7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1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Retroversion or not so insert the pessary for one month &amp; ask the patient to report whether the symptoms disappear or not, if disappear so advise to keep it for (2-3)months.                                                                                                             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* pregnancy:- </a:t>
            </a:r>
            <a:r>
              <a:rPr lang="en-US" sz="3200" dirty="0" smtClean="0">
                <a:solidFill>
                  <a:schemeClr val="tx1"/>
                </a:solidFill>
              </a:rPr>
              <a:t>If spontaneous correction not occur.                                                   </a:t>
            </a:r>
            <a:r>
              <a:rPr lang="en-US" sz="3600" b="1" i="1" dirty="0" smtClean="0">
                <a:solidFill>
                  <a:schemeClr val="tx1"/>
                </a:solidFill>
              </a:rPr>
              <a:t>C. Surgery:- </a:t>
            </a:r>
            <a:r>
              <a:rPr lang="en-US" sz="3200" dirty="0" smtClean="0">
                <a:solidFill>
                  <a:schemeClr val="tx1"/>
                </a:solidFill>
              </a:rPr>
              <a:t>it is indicated in the following:-                                             1. If the symptoms are caused by retroversion proved by pessary test.   2. In cases of deep dyspareunia.                                                                                 3. As part of operation for endometriosis &amp; </a:t>
            </a:r>
            <a:r>
              <a:rPr lang="en-US" sz="3200" dirty="0" err="1" smtClean="0">
                <a:solidFill>
                  <a:schemeClr val="tx1"/>
                </a:solidFill>
              </a:rPr>
              <a:t>myoma</a:t>
            </a:r>
            <a:r>
              <a:rPr lang="en-US" sz="3200" dirty="0" smtClean="0">
                <a:solidFill>
                  <a:schemeClr val="tx1"/>
                </a:solidFill>
              </a:rPr>
              <a:t>.                             4.In cases of infertility &amp; habitual abortion.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Types:-                                                                                                                  1. Baldy Webster operation:- </a:t>
            </a:r>
            <a:r>
              <a:rPr lang="en-US" sz="3200" dirty="0" smtClean="0">
                <a:solidFill>
                  <a:schemeClr val="tx1"/>
                </a:solidFill>
              </a:rPr>
              <a:t>By hold the loops of round ligaments through anterior &amp; posterior leaves of broad ligament &amp; sutured to the back of uterus.               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chemeClr val="tx1"/>
                </a:solidFill>
              </a:rPr>
              <a:t>2. </a:t>
            </a:r>
            <a:r>
              <a:rPr lang="en-US" sz="3600" b="1" dirty="0" err="1" smtClean="0">
                <a:solidFill>
                  <a:schemeClr val="tx1"/>
                </a:solidFill>
              </a:rPr>
              <a:t>Gilliams</a:t>
            </a:r>
            <a:r>
              <a:rPr lang="en-US" sz="3600" b="1" dirty="0" smtClean="0">
                <a:solidFill>
                  <a:schemeClr val="tx1"/>
                </a:solidFill>
              </a:rPr>
              <a:t> operation:- </a:t>
            </a:r>
            <a:r>
              <a:rPr lang="en-US" sz="3200" dirty="0" smtClean="0">
                <a:solidFill>
                  <a:schemeClr val="tx1"/>
                </a:solidFill>
              </a:rPr>
              <a:t>By hold the loops of round ligaments through internal abdominal ring &amp; sutured to the back of rectus sheath using permanent suture.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4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1252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Uterine displacement presented by Dr.Methal A. Alrubaie Assistant professor Department of Obstetric &amp; Gynecology</vt:lpstr>
      <vt:lpstr>Objectives</vt:lpstr>
      <vt:lpstr>Position of uterus</vt:lpstr>
      <vt:lpstr>Backward displacement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Uterine displacement presented by Dr.Methal A. Alrubaie Assistant professor Department of Obstetric &amp; Gynecology</dc:title>
  <dc:creator>InteL</dc:creator>
  <cp:lastModifiedBy>InteL</cp:lastModifiedBy>
  <cp:revision>44</cp:revision>
  <dcterms:created xsi:type="dcterms:W3CDTF">2020-05-18T13:40:25Z</dcterms:created>
  <dcterms:modified xsi:type="dcterms:W3CDTF">2020-05-24T07:43:21Z</dcterms:modified>
</cp:coreProperties>
</file>